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7" r:id="rId1"/>
  </p:sldMasterIdLst>
  <p:notesMasterIdLst>
    <p:notesMasterId r:id="rId19"/>
  </p:notesMasterIdLst>
  <p:handoutMasterIdLst>
    <p:handoutMasterId r:id="rId20"/>
  </p:handoutMasterIdLst>
  <p:sldIdLst>
    <p:sldId id="277" r:id="rId2"/>
    <p:sldId id="330" r:id="rId3"/>
    <p:sldId id="1246" r:id="rId4"/>
    <p:sldId id="328" r:id="rId5"/>
    <p:sldId id="280" r:id="rId6"/>
    <p:sldId id="295" r:id="rId7"/>
    <p:sldId id="329" r:id="rId8"/>
    <p:sldId id="322" r:id="rId9"/>
    <p:sldId id="312" r:id="rId10"/>
    <p:sldId id="314" r:id="rId11"/>
    <p:sldId id="324" r:id="rId12"/>
    <p:sldId id="309" r:id="rId13"/>
    <p:sldId id="310" r:id="rId14"/>
    <p:sldId id="296" r:id="rId15"/>
    <p:sldId id="319" r:id="rId16"/>
    <p:sldId id="325" r:id="rId17"/>
    <p:sldId id="326" r:id="rId18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45" autoAdjust="0"/>
    <p:restoredTop sz="94683" autoAdjust="0"/>
  </p:normalViewPr>
  <p:slideViewPr>
    <p:cSldViewPr>
      <p:cViewPr varScale="1">
        <p:scale>
          <a:sx n="79" d="100"/>
          <a:sy n="79" d="100"/>
        </p:scale>
        <p:origin x="219" y="51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285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D51E29-EEA4-49A6-93CA-A636FEA00D39}" type="datetimeFigureOut">
              <a:rPr lang="zh-CN" altLang="en-US" smtClean="0"/>
              <a:t>2025/6/5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13806B-6947-4FEF-A059-BC3EEF5902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2145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6B60062-98E4-4766-87C1-E1864411C65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000515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启动服务方法</a:t>
            </a:r>
            <a:r>
              <a:rPr lang="en-US" altLang="zh-CN"/>
              <a:t>2</a:t>
            </a:r>
          </a:p>
          <a:p>
            <a:pPr lvl="1"/>
            <a:r>
              <a:rPr lang="en-US" altLang="zh-CN"/>
              <a:t>$ kingbase &amp;</a:t>
            </a:r>
          </a:p>
          <a:p>
            <a:r>
              <a:rPr lang="zh-CN" altLang="en-US"/>
              <a:t>相应关闭服务方法：</a:t>
            </a:r>
            <a:endParaRPr lang="en-US" altLang="zh-CN"/>
          </a:p>
          <a:p>
            <a:pPr lvl="1"/>
            <a:r>
              <a:rPr lang="en-US" altLang="zh-CN"/>
              <a:t>$ kill [option] pid</a:t>
            </a:r>
          </a:p>
          <a:p>
            <a:pPr lvl="1"/>
            <a:r>
              <a:rPr lang="zh-CN" altLang="en-US"/>
              <a:t>说明：</a:t>
            </a:r>
            <a:r>
              <a:rPr lang="en-US" altLang="zh-CN"/>
              <a:t>-15 = SIGTERM(</a:t>
            </a:r>
            <a:r>
              <a:rPr lang="zh-CN" altLang="en-US"/>
              <a:t>默认</a:t>
            </a:r>
            <a:r>
              <a:rPr lang="en-US" altLang="zh-CN"/>
              <a:t>)</a:t>
            </a:r>
            <a:r>
              <a:rPr lang="zh-CN" altLang="en-US"/>
              <a:t>， </a:t>
            </a:r>
            <a:r>
              <a:rPr lang="en-US" altLang="zh-CN"/>
              <a:t>-9 = SIGKILL</a:t>
            </a:r>
            <a:r>
              <a:rPr lang="zh-CN" altLang="en-US"/>
              <a:t>， </a:t>
            </a:r>
            <a:r>
              <a:rPr lang="en-US" altLang="zh-CN"/>
              <a:t>-2 = SIGINT(fast)</a:t>
            </a:r>
            <a:r>
              <a:rPr lang="zh-CN" altLang="en-US"/>
              <a:t>， </a:t>
            </a:r>
            <a:r>
              <a:rPr lang="en-US" altLang="zh-CN"/>
              <a:t>-3 = SIGQIT(immediate)</a:t>
            </a:r>
          </a:p>
          <a:p>
            <a:pPr lvl="1"/>
            <a:r>
              <a:rPr lang="zh-CN" altLang="en-US"/>
              <a:t>也可以使用：</a:t>
            </a:r>
            <a:r>
              <a:rPr lang="en-US" altLang="zh-CN"/>
              <a:t>sys_ctl kill INT / KILL / QUIT / TERM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B60062-98E4-4766-87C1-E1864411C658}" type="slidenum">
              <a:rPr lang="en-US" altLang="zh-CN" smtClean="0"/>
              <a:pPr/>
              <a:t>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79873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623675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18"/>
          <p:cNvSpPr txBox="1"/>
          <p:nvPr userDrawn="1"/>
        </p:nvSpPr>
        <p:spPr>
          <a:xfrm>
            <a:off x="0" y="6418394"/>
            <a:ext cx="12192000" cy="38154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endParaRPr lang="zh-CN" altLang="en-US" sz="240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30622"/>
            <a:ext cx="10972800" cy="706090"/>
          </a:xfrm>
        </p:spPr>
        <p:txBody>
          <a:bodyPr/>
          <a:lstStyle>
            <a:lvl1pPr algn="l">
              <a:defRPr sz="3600" b="1" baseline="0">
                <a:solidFill>
                  <a:schemeClr val="bg2">
                    <a:lumMod val="10000"/>
                  </a:schemeClr>
                </a:solidFill>
                <a:latin typeface="Consolas" panose="020B0609020204030204" pitchFamily="49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124744"/>
            <a:ext cx="10972800" cy="5143378"/>
          </a:xfrm>
        </p:spPr>
        <p:txBody>
          <a:bodyPr/>
          <a:lstStyle>
            <a:lvl1pPr>
              <a:defRPr sz="2400" b="0" kern="100" spc="-100" baseline="0">
                <a:solidFill>
                  <a:schemeClr val="bg2">
                    <a:lumMod val="10000"/>
                  </a:schemeClr>
                </a:solidFill>
                <a:latin typeface="Consolas" panose="020B0609020204030204" pitchFamily="49" charset="0"/>
                <a:ea typeface="幼圆" panose="02010509060101010101" pitchFamily="49" charset="-122"/>
              </a:defRPr>
            </a:lvl1pPr>
            <a:lvl2pPr>
              <a:defRPr sz="2000" baseline="0">
                <a:solidFill>
                  <a:schemeClr val="bg2">
                    <a:lumMod val="10000"/>
                  </a:schemeClr>
                </a:solidFill>
                <a:latin typeface="Consolas" panose="020B0609020204030204" pitchFamily="49" charset="0"/>
                <a:ea typeface="幼圆" panose="02010509060101010101" pitchFamily="49" charset="-122"/>
              </a:defRPr>
            </a:lvl2pPr>
            <a:lvl3pPr>
              <a:defRPr>
                <a:solidFill>
                  <a:schemeClr val="bg2">
                    <a:lumMod val="10000"/>
                  </a:schemeClr>
                </a:solidFill>
              </a:defRPr>
            </a:lvl3pPr>
            <a:lvl4pPr>
              <a:defRPr>
                <a:solidFill>
                  <a:schemeClr val="bg2">
                    <a:lumMod val="10000"/>
                  </a:schemeClr>
                </a:solidFill>
              </a:defRPr>
            </a:lvl4pPr>
            <a:lvl5pPr>
              <a:defRPr>
                <a:solidFill>
                  <a:schemeClr val="bg2">
                    <a:lumMod val="10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cxnSp>
        <p:nvCxnSpPr>
          <p:cNvPr id="5" name="直接连接符 4"/>
          <p:cNvCxnSpPr/>
          <p:nvPr userDrawn="1"/>
        </p:nvCxnSpPr>
        <p:spPr>
          <a:xfrm>
            <a:off x="0" y="908720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 userDrawn="1"/>
        </p:nvSpPr>
        <p:spPr>
          <a:xfrm>
            <a:off x="5000277" y="6453493"/>
            <a:ext cx="24650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b="1">
                <a:solidFill>
                  <a:schemeClr val="bg1"/>
                </a:solidFill>
                <a:latin typeface="+mn-lt"/>
                <a:ea typeface="+mj-ea"/>
                <a:cs typeface="Arial" panose="020B0604020202020204" pitchFamily="34" charset="0"/>
              </a:rPr>
              <a:t>服务器管理与</a:t>
            </a:r>
            <a:r>
              <a:rPr lang="en-US" altLang="zh-CN" sz="1400" b="1">
                <a:solidFill>
                  <a:schemeClr val="bg1"/>
                </a:solidFill>
                <a:latin typeface="+mn-lt"/>
                <a:ea typeface="+mj-ea"/>
                <a:cs typeface="Arial" panose="020B0604020202020204" pitchFamily="34" charset="0"/>
              </a:rPr>
              <a:t>ksql</a:t>
            </a:r>
            <a:r>
              <a:rPr lang="zh-CN" altLang="en-US" sz="1400" b="1">
                <a:solidFill>
                  <a:schemeClr val="bg1"/>
                </a:solidFill>
                <a:latin typeface="+mn-lt"/>
                <a:ea typeface="+mj-ea"/>
                <a:cs typeface="Arial" panose="020B0604020202020204" pitchFamily="34" charset="0"/>
              </a:rPr>
              <a:t>使用方法</a:t>
            </a:r>
          </a:p>
        </p:txBody>
      </p:sp>
      <p:sp>
        <p:nvSpPr>
          <p:cNvPr id="6" name="文本框 5"/>
          <p:cNvSpPr txBox="1"/>
          <p:nvPr userDrawn="1"/>
        </p:nvSpPr>
        <p:spPr>
          <a:xfrm>
            <a:off x="10992543" y="6452610"/>
            <a:ext cx="7680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2FA8B54D-5347-4AE6-9BB5-F8CAF14BE9FC}" type="slidenum">
              <a:rPr kumimoji="1" lang="en-US" altLang="zh-CN" sz="1400" b="1" kern="1200" smtClean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kumimoji="1" lang="zh-CN" altLang="en-US" sz="1400" b="1" kern="1200">
              <a:solidFill>
                <a:schemeClr val="bg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文本框 7"/>
          <p:cNvSpPr txBox="1"/>
          <p:nvPr userDrawn="1"/>
        </p:nvSpPr>
        <p:spPr>
          <a:xfrm>
            <a:off x="606619" y="6444831"/>
            <a:ext cx="24650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400" b="1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rPr>
              <a:t>信创</a:t>
            </a:r>
            <a:r>
              <a:rPr lang="zh-CN" altLang="en-US" sz="1400" b="1">
                <a:solidFill>
                  <a:schemeClr val="bg1"/>
                </a:solidFill>
                <a:latin typeface="+mn-lt"/>
                <a:ea typeface="+mj-ea"/>
                <a:cs typeface="Arial" panose="020B0604020202020204" pitchFamily="34" charset="0"/>
              </a:rPr>
              <a:t>数据库系统实训</a:t>
            </a:r>
          </a:p>
        </p:txBody>
      </p:sp>
    </p:spTree>
    <p:extLst>
      <p:ext uri="{BB962C8B-B14F-4D97-AF65-F5344CB8AC3E}">
        <p14:creationId xmlns:p14="http://schemas.microsoft.com/office/powerpoint/2010/main" val="35847101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994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89"/>
                </a:solidFill>
              </a:defRPr>
            </a:lvl1pPr>
          </a:lstStyle>
          <a:p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sz="9600">
                <a:solidFill>
                  <a:srgbClr val="FF0000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1</a:t>
            </a:r>
            <a:endParaRPr lang="zh-CN" altLang="en-US" sz="9600">
              <a:solidFill>
                <a:srgbClr val="FF0000"/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055440" y="3501008"/>
            <a:ext cx="9793088" cy="1224136"/>
          </a:xfrm>
        </p:spPr>
        <p:txBody>
          <a:bodyPr/>
          <a:lstStyle/>
          <a:p>
            <a:r>
              <a:rPr lang="zh-CN" altLang="en-US" sz="6000" b="1">
                <a:solidFill>
                  <a:schemeClr val="bg2">
                    <a:lumMod val="10000"/>
                  </a:schemeClr>
                </a:solidFill>
                <a:latin typeface="Consolas" panose="020B0609020204030204" pitchFamily="49" charset="0"/>
              </a:rPr>
              <a:t>服务器管理与</a:t>
            </a:r>
            <a:r>
              <a:rPr lang="en-US" altLang="zh-CN" sz="6000" b="1">
                <a:solidFill>
                  <a:schemeClr val="bg2">
                    <a:lumMod val="10000"/>
                  </a:schemeClr>
                </a:solidFill>
                <a:latin typeface="Consolas" panose="020B0609020204030204" pitchFamily="49" charset="0"/>
              </a:rPr>
              <a:t>ksql</a:t>
            </a:r>
            <a:r>
              <a:rPr lang="zh-CN" altLang="en-US" sz="6000" b="1">
                <a:solidFill>
                  <a:schemeClr val="bg2">
                    <a:lumMod val="10000"/>
                  </a:schemeClr>
                </a:solidFill>
                <a:latin typeface="Consolas" panose="020B0609020204030204" pitchFamily="49" charset="0"/>
              </a:rPr>
              <a:t>使用方法</a:t>
            </a:r>
          </a:p>
        </p:txBody>
      </p:sp>
    </p:spTree>
    <p:extLst>
      <p:ext uri="{BB962C8B-B14F-4D97-AF65-F5344CB8AC3E}">
        <p14:creationId xmlns:p14="http://schemas.microsoft.com/office/powerpoint/2010/main" val="2133199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设置活动同义词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1800"/>
              <a:t>[postgres@test]&gt; \set activity 'select datname,usename,query from pg_stat_activity;'</a:t>
            </a:r>
          </a:p>
          <a:p>
            <a:pPr marL="0" indent="0">
              <a:buNone/>
            </a:pPr>
            <a:r>
              <a:rPr lang="en-US" altLang="zh-CN" sz="1800"/>
              <a:t>[postgres@test]&gt; :activity</a:t>
            </a:r>
          </a:p>
          <a:p>
            <a:pPr marL="0" indent="0">
              <a:buNone/>
            </a:pPr>
            <a:r>
              <a:rPr lang="en-US" altLang="zh-CN" sz="1800"/>
              <a:t>-[ RECORD 1 ]------------------------------------------------</a:t>
            </a:r>
          </a:p>
          <a:p>
            <a:pPr marL="0" indent="0">
              <a:buNone/>
            </a:pPr>
            <a:r>
              <a:rPr lang="en-US" altLang="zh-CN" sz="1800"/>
              <a:t>datname | test</a:t>
            </a:r>
          </a:p>
          <a:p>
            <a:pPr marL="0" indent="0">
              <a:buNone/>
            </a:pPr>
            <a:r>
              <a:rPr lang="en-US" altLang="zh-CN" sz="1800"/>
              <a:t>usename | postgres</a:t>
            </a:r>
          </a:p>
          <a:p>
            <a:pPr marL="0" indent="0">
              <a:buNone/>
            </a:pPr>
            <a:r>
              <a:rPr lang="en-US" altLang="zh-CN" sz="1800"/>
              <a:t>query   | select * from t;</a:t>
            </a:r>
          </a:p>
          <a:p>
            <a:pPr marL="0" indent="0">
              <a:buNone/>
            </a:pPr>
            <a:r>
              <a:rPr lang="en-US" altLang="zh-CN" sz="1800"/>
              <a:t>-[ RECORD 2 ]------------------------------------------------</a:t>
            </a:r>
          </a:p>
          <a:p>
            <a:pPr marL="0" indent="0">
              <a:buNone/>
            </a:pPr>
            <a:r>
              <a:rPr lang="en-US" altLang="zh-CN" sz="1800"/>
              <a:t>datname | test</a:t>
            </a:r>
          </a:p>
          <a:p>
            <a:pPr marL="0" indent="0">
              <a:buNone/>
            </a:pPr>
            <a:r>
              <a:rPr lang="en-US" altLang="zh-CN" sz="1800"/>
              <a:t>usename | postgres</a:t>
            </a:r>
          </a:p>
          <a:p>
            <a:pPr marL="0" indent="0">
              <a:buNone/>
            </a:pPr>
            <a:r>
              <a:rPr lang="en-US" altLang="zh-CN" sz="1800"/>
              <a:t>query   | select datname,usename,query from pg_stat_activity;</a:t>
            </a:r>
          </a:p>
          <a:p>
            <a:pPr marL="0" indent="0">
              <a:buNone/>
            </a:pPr>
            <a:endParaRPr lang="zh-CN" altLang="en-US" sz="1800"/>
          </a:p>
        </p:txBody>
      </p:sp>
    </p:spTree>
    <p:extLst>
      <p:ext uri="{BB962C8B-B14F-4D97-AF65-F5344CB8AC3E}">
        <p14:creationId xmlns:p14="http://schemas.microsoft.com/office/powerpoint/2010/main" val="13300444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AD30E-AEEE-4077-A3A1-660259D1B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设置查询显示格式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5191DB-A5CD-43DD-99A0-BBB50A6283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1600"/>
              <a:t>postgres=# \pset border 0</a:t>
            </a:r>
          </a:p>
          <a:p>
            <a:pPr marL="0" indent="0">
              <a:buNone/>
            </a:pPr>
            <a:r>
              <a:rPr lang="en-US" altLang="zh-CN" sz="1600"/>
              <a:t>postgres=# select * from dept where deptno = 10;</a:t>
            </a:r>
          </a:p>
          <a:p>
            <a:pPr marL="0" indent="0">
              <a:buNone/>
            </a:pPr>
            <a:r>
              <a:rPr lang="en-US" altLang="zh-CN" sz="1600"/>
              <a:t>deptno   dname      loc</a:t>
            </a:r>
          </a:p>
          <a:p>
            <a:pPr marL="0" indent="0">
              <a:buNone/>
            </a:pPr>
            <a:r>
              <a:rPr lang="en-US" altLang="zh-CN" sz="1600"/>
              <a:t>------ ---------- --------</a:t>
            </a:r>
          </a:p>
          <a:p>
            <a:pPr marL="0" indent="0">
              <a:buNone/>
            </a:pPr>
            <a:r>
              <a:rPr lang="en-US" altLang="zh-CN" sz="1600"/>
              <a:t>    10 ACCOUNTING NEW YORK</a:t>
            </a:r>
          </a:p>
          <a:p>
            <a:pPr marL="0" indent="0">
              <a:buNone/>
            </a:pPr>
            <a:r>
              <a:rPr lang="en-US" altLang="zh-CN" sz="1600"/>
              <a:t>postgres=# \pset border 1</a:t>
            </a:r>
          </a:p>
          <a:p>
            <a:pPr marL="0" indent="0">
              <a:buNone/>
            </a:pPr>
            <a:r>
              <a:rPr lang="en-US" altLang="zh-CN" sz="1600"/>
              <a:t>postgres=# select * from dept where deptno = 10;</a:t>
            </a:r>
          </a:p>
          <a:p>
            <a:pPr marL="0" indent="0">
              <a:buNone/>
            </a:pPr>
            <a:r>
              <a:rPr lang="en-US" altLang="zh-CN" sz="1600"/>
              <a:t> deptno |   dname    |   loc</a:t>
            </a:r>
          </a:p>
          <a:p>
            <a:pPr marL="0" indent="0">
              <a:buNone/>
            </a:pPr>
            <a:r>
              <a:rPr lang="en-US" altLang="zh-CN" sz="1600"/>
              <a:t>--------+------------+----------</a:t>
            </a:r>
          </a:p>
          <a:p>
            <a:pPr marL="0" indent="0">
              <a:buNone/>
            </a:pPr>
            <a:r>
              <a:rPr lang="en-US" altLang="zh-CN" sz="1600"/>
              <a:t>     10 | ACCOUNTING | NEW YORK</a:t>
            </a:r>
          </a:p>
          <a:p>
            <a:pPr marL="0" indent="0">
              <a:buNone/>
            </a:pPr>
            <a:r>
              <a:rPr lang="en-US" altLang="zh-CN" sz="1600"/>
              <a:t>postgres=# \pset border 2</a:t>
            </a:r>
          </a:p>
          <a:p>
            <a:pPr marL="0" indent="0">
              <a:buNone/>
            </a:pPr>
            <a:r>
              <a:rPr lang="en-US" altLang="zh-CN" sz="1600"/>
              <a:t>postgres=# select * from dept where deptno = 10;</a:t>
            </a:r>
          </a:p>
          <a:p>
            <a:pPr marL="0" indent="0">
              <a:buNone/>
            </a:pPr>
            <a:r>
              <a:rPr lang="en-US" altLang="zh-CN" sz="1600"/>
              <a:t>+--------+------------+----------+</a:t>
            </a:r>
          </a:p>
          <a:p>
            <a:pPr marL="0" indent="0">
              <a:buNone/>
            </a:pPr>
            <a:r>
              <a:rPr lang="en-US" altLang="zh-CN" sz="1600"/>
              <a:t>| deptno |   dname    |   loc    |</a:t>
            </a:r>
          </a:p>
          <a:p>
            <a:pPr marL="0" indent="0">
              <a:buNone/>
            </a:pPr>
            <a:r>
              <a:rPr lang="en-US" altLang="zh-CN" sz="1600"/>
              <a:t>+--------+------------+----------+</a:t>
            </a:r>
          </a:p>
          <a:p>
            <a:pPr marL="0" indent="0">
              <a:buNone/>
            </a:pPr>
            <a:r>
              <a:rPr lang="en-US" altLang="zh-CN" sz="1600"/>
              <a:t>|     10 | ACCOUNTING | NEW YORK |</a:t>
            </a:r>
          </a:p>
          <a:p>
            <a:pPr marL="0" indent="0">
              <a:buNone/>
            </a:pPr>
            <a:r>
              <a:rPr lang="en-US" altLang="zh-CN" sz="1600"/>
              <a:t>+--------+------------+----------+</a:t>
            </a:r>
            <a:endParaRPr lang="zh-CN" altLang="en-US" sz="1600"/>
          </a:p>
        </p:txBody>
      </p:sp>
    </p:spTree>
    <p:extLst>
      <p:ext uri="{BB962C8B-B14F-4D97-AF65-F5344CB8AC3E}">
        <p14:creationId xmlns:p14="http://schemas.microsoft.com/office/powerpoint/2010/main" val="7504135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设置</a:t>
            </a:r>
            <a:r>
              <a:rPr lang="en-US" altLang="zh-CN"/>
              <a:t>ksql - </a:t>
            </a:r>
            <a:r>
              <a:rPr lang="zh-CN" altLang="en-US"/>
              <a:t>行的横竖显示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1400"/>
              <a:t>test=# \x</a:t>
            </a:r>
          </a:p>
          <a:p>
            <a:pPr marL="0" indent="0">
              <a:buNone/>
            </a:pPr>
            <a:r>
              <a:rPr lang="zh-CN" altLang="en-US" sz="1400"/>
              <a:t>扩展显示已打开。</a:t>
            </a:r>
          </a:p>
          <a:p>
            <a:pPr marL="0" indent="0">
              <a:buNone/>
            </a:pPr>
            <a:r>
              <a:rPr lang="en-US" altLang="zh-CN" sz="1400"/>
              <a:t>test=# select * from t;</a:t>
            </a:r>
          </a:p>
          <a:p>
            <a:pPr marL="0" indent="0">
              <a:buNone/>
            </a:pPr>
            <a:r>
              <a:rPr lang="en-US" altLang="zh-CN" sz="1400"/>
              <a:t>-[ RECORD 1 ]</a:t>
            </a:r>
          </a:p>
          <a:p>
            <a:pPr marL="0" indent="0">
              <a:buNone/>
            </a:pPr>
            <a:r>
              <a:rPr lang="en-US" altLang="zh-CN" sz="1400"/>
              <a:t>a | 1</a:t>
            </a:r>
          </a:p>
          <a:p>
            <a:pPr marL="0" indent="0">
              <a:buNone/>
            </a:pPr>
            <a:r>
              <a:rPr lang="en-US" altLang="zh-CN" sz="1400"/>
              <a:t>b | 10</a:t>
            </a:r>
          </a:p>
          <a:p>
            <a:pPr marL="0" indent="0">
              <a:buNone/>
            </a:pPr>
            <a:r>
              <a:rPr lang="en-US" altLang="zh-CN" sz="1400"/>
              <a:t>-[ RECORD 2 ]</a:t>
            </a:r>
          </a:p>
          <a:p>
            <a:pPr marL="0" indent="0">
              <a:buNone/>
            </a:pPr>
            <a:r>
              <a:rPr lang="en-US" altLang="zh-CN" sz="1400"/>
              <a:t>a | 2</a:t>
            </a:r>
          </a:p>
          <a:p>
            <a:pPr marL="0" indent="0">
              <a:buNone/>
            </a:pPr>
            <a:r>
              <a:rPr lang="en-US" altLang="zh-CN" sz="1400"/>
              <a:t>b | 20</a:t>
            </a:r>
          </a:p>
          <a:p>
            <a:pPr marL="0" indent="0">
              <a:buNone/>
            </a:pPr>
            <a:endParaRPr lang="en-US" altLang="zh-CN" sz="1400"/>
          </a:p>
          <a:p>
            <a:pPr marL="0" indent="0">
              <a:buNone/>
            </a:pPr>
            <a:r>
              <a:rPr lang="en-US" altLang="zh-CN" sz="1400"/>
              <a:t>test=# \x</a:t>
            </a:r>
          </a:p>
          <a:p>
            <a:pPr marL="0" indent="0">
              <a:buNone/>
            </a:pPr>
            <a:r>
              <a:rPr lang="zh-CN" altLang="en-US" sz="1400"/>
              <a:t>扩展显示已关闭。</a:t>
            </a:r>
          </a:p>
          <a:p>
            <a:pPr marL="0" indent="0">
              <a:buNone/>
            </a:pPr>
            <a:r>
              <a:rPr lang="en-US" altLang="zh-CN" sz="1400"/>
              <a:t>test=# select * from t;</a:t>
            </a:r>
          </a:p>
          <a:p>
            <a:pPr marL="0" indent="0">
              <a:buNone/>
            </a:pPr>
            <a:r>
              <a:rPr lang="en-US" altLang="zh-CN" sz="1400"/>
              <a:t> a | b</a:t>
            </a:r>
          </a:p>
          <a:p>
            <a:pPr marL="0" indent="0">
              <a:buNone/>
            </a:pPr>
            <a:r>
              <a:rPr lang="en-US" altLang="zh-CN" sz="1400"/>
              <a:t>---+----</a:t>
            </a:r>
          </a:p>
          <a:p>
            <a:pPr marL="0" indent="0">
              <a:buNone/>
            </a:pPr>
            <a:r>
              <a:rPr lang="en-US" altLang="zh-CN" sz="1400"/>
              <a:t> 1 | 10</a:t>
            </a:r>
          </a:p>
          <a:p>
            <a:pPr marL="0" indent="0">
              <a:buNone/>
            </a:pPr>
            <a:r>
              <a:rPr lang="en-US" altLang="zh-CN" sz="1400"/>
              <a:t> 2 | 20</a:t>
            </a:r>
          </a:p>
          <a:p>
            <a:pPr marL="0" indent="0">
              <a:buNone/>
            </a:pPr>
            <a:r>
              <a:rPr lang="en-US" altLang="zh-CN" sz="1400"/>
              <a:t>(2 </a:t>
            </a:r>
            <a:r>
              <a:rPr lang="zh-CN" altLang="en-US" sz="1400"/>
              <a:t>行记录</a:t>
            </a:r>
            <a:r>
              <a:rPr lang="en-US" altLang="zh-CN" sz="1400"/>
              <a:t>)</a:t>
            </a:r>
            <a:endParaRPr lang="zh-CN" altLang="en-US" sz="1400"/>
          </a:p>
        </p:txBody>
      </p:sp>
    </p:spTree>
    <p:extLst>
      <p:ext uri="{BB962C8B-B14F-4D97-AF65-F5344CB8AC3E}">
        <p14:creationId xmlns:p14="http://schemas.microsoft.com/office/powerpoint/2010/main" val="7802808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导出会话内容 </a:t>
            </a:r>
            <a:r>
              <a:rPr lang="en-US" altLang="zh-CN"/>
              <a:t>- </a:t>
            </a:r>
            <a:r>
              <a:rPr lang="en-US" altLang="zh-CN">
                <a:latin typeface="Consolas" panose="020B0609020204030204" pitchFamily="49" charset="0"/>
              </a:rPr>
              <a:t>tee/notee</a:t>
            </a:r>
            <a:endParaRPr lang="zh-CN" altLang="en-US">
              <a:latin typeface="Consolas" panose="020B0609020204030204" pitchFamily="49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/>
              <a:t>mysql&gt; tee law.txt</a:t>
            </a:r>
          </a:p>
          <a:p>
            <a:pPr marL="0" indent="0">
              <a:buNone/>
            </a:pPr>
            <a:r>
              <a:rPr lang="en-US" altLang="zh-CN"/>
              <a:t>Logging to file 'law.txt'</a:t>
            </a:r>
          </a:p>
          <a:p>
            <a:pPr marL="0" indent="0">
              <a:buNone/>
            </a:pPr>
            <a:r>
              <a:rPr lang="en-US" altLang="zh-CN"/>
              <a:t>mysql&gt; notee</a:t>
            </a:r>
          </a:p>
          <a:p>
            <a:endParaRPr lang="en-US" altLang="zh-CN"/>
          </a:p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58214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简单信息查询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124744"/>
            <a:ext cx="10959008" cy="5143378"/>
          </a:xfrm>
        </p:spPr>
        <p:txBody>
          <a:bodyPr/>
          <a:lstStyle/>
          <a:p>
            <a:r>
              <a:rPr lang="zh-CN" altLang="en-US">
                <a:latin typeface="幼圆" panose="02010509060101010101" pitchFamily="49" charset="-122"/>
              </a:rPr>
              <a:t>查看</a:t>
            </a:r>
            <a:r>
              <a:rPr lang="en-US" altLang="zh-CN">
                <a:ea typeface="楷体" panose="02010609060101010101" pitchFamily="49" charset="-122"/>
              </a:rPr>
              <a:t>KES</a:t>
            </a:r>
            <a:r>
              <a:rPr lang="zh-CN" altLang="en-US">
                <a:latin typeface="幼圆" panose="02010509060101010101" pitchFamily="49" charset="-122"/>
              </a:rPr>
              <a:t>版本</a:t>
            </a:r>
            <a:endParaRPr lang="en-US" altLang="zh-CN">
              <a:latin typeface="幼圆" panose="02010509060101010101" pitchFamily="49" charset="-122"/>
            </a:endParaRPr>
          </a:p>
          <a:p>
            <a:pPr marL="0" indent="0">
              <a:buNone/>
            </a:pPr>
            <a:r>
              <a:rPr lang="en-US" altLang="zh-CN" sz="1800">
                <a:ea typeface="楷体" panose="02010609060101010101" pitchFamily="49" charset="-122"/>
              </a:rPr>
              <a:t>test=# select version();</a:t>
            </a:r>
          </a:p>
          <a:p>
            <a:r>
              <a:rPr lang="zh-CN" altLang="en-US">
                <a:latin typeface="幼圆" panose="02010509060101010101" pitchFamily="49" charset="-122"/>
              </a:rPr>
              <a:t>查看当前用户</a:t>
            </a:r>
            <a:endParaRPr lang="en-US" altLang="zh-CN">
              <a:latin typeface="幼圆" panose="02010509060101010101" pitchFamily="49" charset="-122"/>
            </a:endParaRPr>
          </a:p>
          <a:p>
            <a:pPr marL="0" indent="0">
              <a:buNone/>
            </a:pPr>
            <a:r>
              <a:rPr lang="en-US" altLang="zh-CN" sz="1800">
                <a:ea typeface="楷体" panose="02010609060101010101" pitchFamily="49" charset="-122"/>
              </a:rPr>
              <a:t>test=# select user;</a:t>
            </a:r>
          </a:p>
          <a:p>
            <a:r>
              <a:rPr lang="zh-CN" altLang="en-US">
                <a:latin typeface="幼圆" panose="02010509060101010101" pitchFamily="49" charset="-122"/>
              </a:rPr>
              <a:t>查看当前数据库</a:t>
            </a:r>
            <a:endParaRPr lang="en-US" altLang="zh-CN">
              <a:latin typeface="幼圆" panose="02010509060101010101" pitchFamily="49" charset="-122"/>
            </a:endParaRPr>
          </a:p>
          <a:p>
            <a:pPr marL="0" indent="0">
              <a:buNone/>
            </a:pPr>
            <a:r>
              <a:rPr lang="en-US" altLang="zh-CN" sz="1800">
                <a:ea typeface="楷体" panose="02010609060101010101" pitchFamily="49" charset="-122"/>
              </a:rPr>
              <a:t>test=# select current_database();</a:t>
            </a:r>
          </a:p>
          <a:p>
            <a:r>
              <a:rPr lang="zh-CN" altLang="en-US">
                <a:latin typeface="幼圆" panose="02010509060101010101" pitchFamily="49" charset="-122"/>
              </a:rPr>
              <a:t>查看当前时间</a:t>
            </a:r>
            <a:endParaRPr lang="en-US" altLang="zh-CN">
              <a:latin typeface="幼圆" panose="02010509060101010101" pitchFamily="49" charset="-122"/>
            </a:endParaRPr>
          </a:p>
          <a:p>
            <a:pPr marL="0" indent="0">
              <a:buNone/>
            </a:pPr>
            <a:r>
              <a:rPr lang="en-US" altLang="zh-CN" sz="1800">
                <a:ea typeface="楷体" panose="02010609060101010101" pitchFamily="49" charset="-122"/>
              </a:rPr>
              <a:t>test=# select now();</a:t>
            </a:r>
          </a:p>
        </p:txBody>
      </p:sp>
    </p:spTree>
    <p:extLst>
      <p:ext uri="{BB962C8B-B14F-4D97-AF65-F5344CB8AC3E}">
        <p14:creationId xmlns:p14="http://schemas.microsoft.com/office/powerpoint/2010/main" val="30374773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ksql</a:t>
            </a:r>
            <a:r>
              <a:rPr lang="zh-CN" altLang="en-US"/>
              <a:t>配置永久化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在主目录下创建文件</a:t>
            </a:r>
            <a:r>
              <a:rPr lang="en-US" altLang="zh-CN"/>
              <a:t>.ksqlrc</a:t>
            </a:r>
          </a:p>
          <a:p>
            <a:pPr marL="0" indent="0">
              <a:buNone/>
            </a:pPr>
            <a:r>
              <a:rPr lang="en-US" altLang="zh-CN" sz="1600"/>
              <a:t>[kingbase@ol95 ~]$ cat .ksqlrc</a:t>
            </a:r>
          </a:p>
          <a:p>
            <a:pPr marL="0" indent="0">
              <a:buNone/>
            </a:pPr>
            <a:r>
              <a:rPr lang="en-US" altLang="zh-CN" sz="1600"/>
              <a:t>\set PROMPT1 '[%n@%/]&gt; '</a:t>
            </a:r>
          </a:p>
          <a:p>
            <a:pPr marL="0" indent="0">
              <a:buNone/>
            </a:pPr>
            <a:r>
              <a:rPr lang="en-US" altLang="zh-CN" sz="1600"/>
              <a:t>\set PROMPT2 '&gt; '</a:t>
            </a:r>
          </a:p>
          <a:p>
            <a:pPr marL="0" indent="0">
              <a:buNone/>
            </a:pPr>
            <a:r>
              <a:rPr lang="en-US" altLang="zh-CN" sz="1600"/>
              <a:t>\pset border 2</a:t>
            </a:r>
          </a:p>
        </p:txBody>
      </p:sp>
    </p:spTree>
    <p:extLst>
      <p:ext uri="{BB962C8B-B14F-4D97-AF65-F5344CB8AC3E}">
        <p14:creationId xmlns:p14="http://schemas.microsoft.com/office/powerpoint/2010/main" val="16472051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C12CF-2008-4E6E-A342-E61A3D8E8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设置</a:t>
            </a:r>
            <a:r>
              <a:rPr lang="en-US" altLang="zh-CN"/>
              <a:t>.kbpass</a:t>
            </a:r>
            <a:r>
              <a:rPr lang="zh-CN" altLang="en-US"/>
              <a:t>文件，避免输入用户密码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1B570B-6252-477B-894B-F9A87F43CA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用</a:t>
            </a:r>
            <a:r>
              <a:rPr lang="en-US" altLang="zh-CN"/>
              <a:t>vi</a:t>
            </a:r>
            <a:r>
              <a:rPr lang="zh-CN" altLang="en-US"/>
              <a:t>在</a:t>
            </a:r>
            <a:r>
              <a:rPr lang="en-US" altLang="zh-CN"/>
              <a:t>kingbase</a:t>
            </a:r>
            <a:r>
              <a:rPr lang="zh-CN" altLang="en-US"/>
              <a:t>主目录下创建文件</a:t>
            </a:r>
            <a:r>
              <a:rPr lang="en-US" altLang="zh-CN"/>
              <a:t>.kbpass</a:t>
            </a:r>
            <a:r>
              <a:rPr lang="zh-CN" altLang="en-US"/>
              <a:t>，其内容格式为</a:t>
            </a:r>
            <a:endParaRPr lang="en-US" altLang="zh-CN"/>
          </a:p>
          <a:p>
            <a:pPr lvl="1"/>
            <a:r>
              <a:rPr lang="en-US" altLang="zh-CN"/>
              <a:t>hostname:port:database:username:password</a:t>
            </a:r>
          </a:p>
          <a:p>
            <a:pPr lvl="1"/>
            <a:r>
              <a:rPr lang="en-US" altLang="zh-CN"/>
              <a:t>192.168.0.45:5432:mydb:xy:abc</a:t>
            </a:r>
            <a:r>
              <a:rPr lang="zh-CN" altLang="en-US"/>
              <a:t>，</a:t>
            </a:r>
            <a:r>
              <a:rPr lang="en-US" altLang="zh-CN"/>
              <a:t>*:*:*:xy:abc</a:t>
            </a:r>
          </a:p>
          <a:p>
            <a:pPr marL="457200" lvl="1" indent="0">
              <a:buNone/>
            </a:pPr>
            <a:endParaRPr lang="en-US" altLang="zh-CN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/>
              <a:t>设置</a:t>
            </a:r>
            <a:r>
              <a:rPr lang="en-US" altLang="zh-CN"/>
              <a:t>.kbpass</a:t>
            </a:r>
            <a:r>
              <a:rPr lang="zh-CN" altLang="en-US"/>
              <a:t>的访问权限</a:t>
            </a:r>
            <a:endParaRPr lang="en-US" altLang="zh-CN"/>
          </a:p>
          <a:p>
            <a:pPr lvl="1"/>
            <a:r>
              <a:rPr lang="en-US" altLang="zh-CN"/>
              <a:t>$ chmod 600 .kbpass</a:t>
            </a:r>
          </a:p>
          <a:p>
            <a:pPr marL="0" indent="0">
              <a:buNone/>
            </a:pPr>
            <a:endParaRPr lang="en-US" altLang="zh-CN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2000">
                <a:latin typeface="楷体" panose="02010609060101010101" pitchFamily="49" charset="-122"/>
                <a:ea typeface="楷体" panose="02010609060101010101" pitchFamily="49" charset="-122"/>
              </a:rPr>
              <a:t>说明：在</a:t>
            </a:r>
            <a:r>
              <a:rPr lang="en-US" altLang="zh-CN" sz="2000">
                <a:latin typeface="楷体" panose="02010609060101010101" pitchFamily="49" charset="-122"/>
                <a:ea typeface="楷体" panose="02010609060101010101" pitchFamily="49" charset="-122"/>
              </a:rPr>
              <a:t>KES</a:t>
            </a:r>
            <a:r>
              <a:rPr lang="zh-CN" altLang="en-US" sz="2000">
                <a:latin typeface="楷体" panose="02010609060101010101" pitchFamily="49" charset="-122"/>
                <a:ea typeface="楷体" panose="02010609060101010101" pitchFamily="49" charset="-122"/>
              </a:rPr>
              <a:t>中创建</a:t>
            </a:r>
            <a:r>
              <a:rPr lang="en-US" altLang="zh-CN" sz="2000">
                <a:latin typeface="楷体" panose="02010609060101010101" pitchFamily="49" charset="-122"/>
                <a:ea typeface="楷体" panose="02010609060101010101" pitchFamily="49" charset="-122"/>
              </a:rPr>
              <a:t>kingbase</a:t>
            </a:r>
            <a:r>
              <a:rPr lang="zh-CN" altLang="en-US" sz="2000">
                <a:latin typeface="楷体" panose="02010609060101010101" pitchFamily="49" charset="-122"/>
                <a:ea typeface="楷体" panose="02010609060101010101" pitchFamily="49" charset="-122"/>
              </a:rPr>
              <a:t>用户，在</a:t>
            </a:r>
            <a:r>
              <a:rPr lang="en-US" altLang="zh-CN" sz="2000">
                <a:latin typeface="楷体" panose="02010609060101010101" pitchFamily="49" charset="-122"/>
                <a:ea typeface="楷体" panose="02010609060101010101" pitchFamily="49" charset="-122"/>
              </a:rPr>
              <a:t>.kbpass</a:t>
            </a:r>
            <a:r>
              <a:rPr lang="zh-CN" altLang="en-US" sz="2000">
                <a:latin typeface="楷体" panose="02010609060101010101" pitchFamily="49" charset="-122"/>
                <a:ea typeface="楷体" panose="02010609060101010101" pitchFamily="49" charset="-122"/>
              </a:rPr>
              <a:t>文件中添加：</a:t>
            </a:r>
            <a:r>
              <a:rPr lang="en-US" altLang="zh-CN" sz="2000"/>
              <a:t> *:*:*:kingbase:kingbase,</a:t>
            </a:r>
            <a:r>
              <a:rPr lang="en-US" altLang="zh-CN" sz="2000">
                <a:latin typeface="楷体" panose="02010609060101010101" pitchFamily="49" charset="-122"/>
                <a:ea typeface="楷体" panose="02010609060101010101" pitchFamily="49" charset="-122"/>
              </a:rPr>
              <a:t>OS</a:t>
            </a:r>
            <a:r>
              <a:rPr lang="zh-CN" altLang="en-US" sz="2000">
                <a:latin typeface="楷体" panose="02010609060101010101" pitchFamily="49" charset="-122"/>
                <a:ea typeface="楷体" panose="02010609060101010101" pitchFamily="49" charset="-122"/>
              </a:rPr>
              <a:t>用户</a:t>
            </a:r>
            <a:r>
              <a:rPr lang="en-US" altLang="zh-CN" sz="2000">
                <a:latin typeface="楷体" panose="02010609060101010101" pitchFamily="49" charset="-122"/>
                <a:ea typeface="楷体" panose="02010609060101010101" pitchFamily="49" charset="-122"/>
              </a:rPr>
              <a:t>kingbase</a:t>
            </a:r>
            <a:r>
              <a:rPr lang="zh-CN" altLang="en-US" sz="2000">
                <a:latin typeface="楷体" panose="02010609060101010101" pitchFamily="49" charset="-122"/>
                <a:ea typeface="楷体" panose="02010609060101010101" pitchFamily="49" charset="-122"/>
              </a:rPr>
              <a:t>只需启动</a:t>
            </a:r>
            <a:r>
              <a:rPr lang="en-US" altLang="zh-CN" sz="2000">
                <a:latin typeface="楷体" panose="02010609060101010101" pitchFamily="49" charset="-122"/>
                <a:ea typeface="楷体" panose="02010609060101010101" pitchFamily="49" charset="-122"/>
              </a:rPr>
              <a:t>ksql</a:t>
            </a:r>
            <a:r>
              <a:rPr lang="zh-CN" altLang="en-US" sz="2000">
                <a:latin typeface="楷体" panose="02010609060101010101" pitchFamily="49" charset="-122"/>
                <a:ea typeface="楷体" panose="02010609060101010101" pitchFamily="49" charset="-122"/>
              </a:rPr>
              <a:t>，不用附加其他参数，即可连接至服务器中的</a:t>
            </a:r>
            <a:r>
              <a:rPr lang="en-US" altLang="zh-CN" sz="2000">
                <a:latin typeface="楷体" panose="02010609060101010101" pitchFamily="49" charset="-122"/>
                <a:ea typeface="楷体" panose="02010609060101010101" pitchFamily="49" charset="-122"/>
              </a:rPr>
              <a:t>kingbase</a:t>
            </a:r>
            <a:r>
              <a:rPr lang="zh-CN" altLang="en-US" sz="2000">
                <a:latin typeface="楷体" panose="02010609060101010101" pitchFamily="49" charset="-122"/>
                <a:ea typeface="楷体" panose="02010609060101010101" pitchFamily="49" charset="-122"/>
              </a:rPr>
              <a:t>用户和</a:t>
            </a:r>
            <a:r>
              <a:rPr lang="en-US" altLang="zh-CN" sz="2000">
                <a:latin typeface="楷体" panose="02010609060101010101" pitchFamily="49" charset="-122"/>
                <a:ea typeface="楷体" panose="02010609060101010101" pitchFamily="49" charset="-122"/>
              </a:rPr>
              <a:t>kingbase</a:t>
            </a:r>
            <a:r>
              <a:rPr lang="zh-CN" altLang="en-US" sz="2000">
                <a:latin typeface="楷体" panose="02010609060101010101" pitchFamily="49" charset="-122"/>
                <a:ea typeface="楷体" panose="02010609060101010101" pitchFamily="49" charset="-122"/>
              </a:rPr>
              <a:t>数据库。</a:t>
            </a:r>
            <a:endParaRPr lang="en-US" altLang="zh-CN" sz="200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57150" indent="0">
              <a:buNone/>
            </a:pPr>
            <a:r>
              <a:rPr lang="en-US" altLang="zh-CN" sz="1800">
                <a:latin typeface="楷体" panose="02010609060101010101" pitchFamily="49" charset="-122"/>
                <a:ea typeface="楷体" panose="02010609060101010101" pitchFamily="49" charset="-122"/>
              </a:rPr>
              <a:t>[kingbase@ol95 ~]$ ksql</a:t>
            </a:r>
          </a:p>
          <a:p>
            <a:pPr marL="57150" indent="0">
              <a:buNone/>
            </a:pPr>
            <a:r>
              <a:rPr lang="en-US" altLang="zh-CN" sz="1800">
                <a:latin typeface="楷体" panose="02010609060101010101" pitchFamily="49" charset="-122"/>
                <a:ea typeface="楷体" panose="02010609060101010101" pitchFamily="49" charset="-122"/>
              </a:rPr>
              <a:t>Border style is 2.</a:t>
            </a:r>
          </a:p>
          <a:p>
            <a:pPr marL="57150" indent="0">
              <a:buNone/>
            </a:pPr>
            <a:r>
              <a:rPr lang="en-US" altLang="zh-CN" sz="1800">
                <a:latin typeface="楷体" panose="02010609060101010101" pitchFamily="49" charset="-122"/>
                <a:ea typeface="楷体" panose="02010609060101010101" pitchFamily="49" charset="-122"/>
              </a:rPr>
              <a:t>Type "help" for help.</a:t>
            </a:r>
          </a:p>
          <a:p>
            <a:pPr marL="57150" indent="0">
              <a:buNone/>
            </a:pPr>
            <a:r>
              <a:rPr lang="en-US" altLang="zh-CN" sz="1800">
                <a:latin typeface="楷体" panose="02010609060101010101" pitchFamily="49" charset="-122"/>
                <a:ea typeface="楷体" panose="02010609060101010101" pitchFamily="49" charset="-122"/>
              </a:rPr>
              <a:t>ksql&gt;</a:t>
            </a:r>
          </a:p>
          <a:p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491458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93749-7CAF-4B8E-9D38-205EB0947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设置</a:t>
            </a:r>
            <a:r>
              <a:rPr lang="en-US" altLang="zh-CN"/>
              <a:t>.sys_service.conf</a:t>
            </a:r>
            <a:r>
              <a:rPr lang="zh-CN" altLang="en-US"/>
              <a:t>文件，避免输入登录参数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1DBB5D-1F21-4511-9213-9828E8D6E2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1800"/>
              <a:t>在主目录下创建</a:t>
            </a:r>
            <a:r>
              <a:rPr lang="en-US" altLang="zh-CN" sz="1800"/>
              <a:t>.sys_service.conf</a:t>
            </a:r>
            <a:r>
              <a:rPr lang="zh-CN" altLang="en-US" sz="1800"/>
              <a:t>文件</a:t>
            </a:r>
            <a:endParaRPr lang="en-US" altLang="zh-CN" sz="1800"/>
          </a:p>
          <a:p>
            <a:pPr marL="0" indent="0">
              <a:buNone/>
            </a:pPr>
            <a:r>
              <a:rPr lang="pl-PL" altLang="zh-CN" sz="1600"/>
              <a:t>[kingbase@ol95 ~]$</a:t>
            </a:r>
            <a:r>
              <a:rPr lang="en-US" altLang="zh-CN" sz="1600"/>
              <a:t> cat .sys_service.conf</a:t>
            </a:r>
          </a:p>
          <a:p>
            <a:pPr marL="0" indent="0">
              <a:buNone/>
            </a:pPr>
            <a:r>
              <a:rPr lang="en-US" altLang="zh-CN" sz="1600"/>
              <a:t>[hansservice]</a:t>
            </a:r>
          </a:p>
          <a:p>
            <a:pPr marL="0" indent="0">
              <a:buNone/>
            </a:pPr>
            <a:r>
              <a:rPr lang="en-US" altLang="zh-CN" sz="1600"/>
              <a:t>host=localhost</a:t>
            </a:r>
          </a:p>
          <a:p>
            <a:pPr marL="0" indent="0">
              <a:buNone/>
            </a:pPr>
            <a:r>
              <a:rPr lang="en-US" altLang="zh-CN" sz="1600"/>
              <a:t>port=5432</a:t>
            </a:r>
          </a:p>
          <a:p>
            <a:pPr marL="0" indent="0">
              <a:buNone/>
            </a:pPr>
            <a:r>
              <a:rPr lang="en-US" altLang="zh-CN" sz="1600"/>
              <a:t>dbname=test</a:t>
            </a:r>
          </a:p>
          <a:p>
            <a:pPr marL="0" indent="0">
              <a:buNone/>
            </a:pPr>
            <a:r>
              <a:rPr lang="en-US" altLang="zh-CN" sz="1600"/>
              <a:t>user=hs</a:t>
            </a:r>
          </a:p>
          <a:p>
            <a:pPr marL="0" indent="0">
              <a:buNone/>
            </a:pPr>
            <a:r>
              <a:rPr lang="en-US" altLang="zh-CN" sz="1600"/>
              <a:t>password=abc</a:t>
            </a:r>
          </a:p>
          <a:p>
            <a:pPr marL="0" indent="0">
              <a:buNone/>
            </a:pPr>
            <a:r>
              <a:rPr lang="en-US" altLang="zh-CN" sz="1600"/>
              <a:t>[paulservice]</a:t>
            </a:r>
          </a:p>
          <a:p>
            <a:pPr marL="0" indent="0">
              <a:buNone/>
            </a:pPr>
            <a:r>
              <a:rPr lang="en-US" altLang="zh-CN" sz="1600"/>
              <a:t>host=192.168.0.45</a:t>
            </a:r>
          </a:p>
          <a:p>
            <a:pPr marL="0" indent="0">
              <a:buNone/>
            </a:pPr>
            <a:r>
              <a:rPr lang="en-US" altLang="zh-CN" sz="1600"/>
              <a:t>port=5432</a:t>
            </a:r>
          </a:p>
          <a:p>
            <a:pPr marL="0" indent="0">
              <a:buNone/>
            </a:pPr>
            <a:r>
              <a:rPr lang="en-US" altLang="zh-CN" sz="1600"/>
              <a:t>dbname=xyz</a:t>
            </a:r>
          </a:p>
          <a:p>
            <a:pPr marL="0" indent="0">
              <a:buNone/>
            </a:pPr>
            <a:r>
              <a:rPr lang="en-US" altLang="zh-CN" sz="1600"/>
              <a:t>user=paul</a:t>
            </a:r>
          </a:p>
          <a:p>
            <a:pPr marL="0" indent="0">
              <a:buNone/>
            </a:pPr>
            <a:r>
              <a:rPr lang="en-US" altLang="zh-CN" sz="1600"/>
              <a:t>password=cde</a:t>
            </a:r>
          </a:p>
          <a:p>
            <a:r>
              <a:rPr lang="zh-CN" altLang="en-US" sz="1800"/>
              <a:t>连接服务器</a:t>
            </a:r>
            <a:endParaRPr lang="en-US" altLang="zh-CN" sz="1800"/>
          </a:p>
          <a:p>
            <a:pPr marL="0" indent="0">
              <a:buNone/>
            </a:pPr>
            <a:r>
              <a:rPr lang="pl-PL" altLang="zh-CN" sz="1800"/>
              <a:t>[kingbase@ol95 ~]$ ksql system@hansservice</a:t>
            </a:r>
            <a:endParaRPr lang="en-US" altLang="zh-CN" sz="1800"/>
          </a:p>
          <a:p>
            <a:pPr marL="0" indent="0">
              <a:buNone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1578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A6D21D6-A37A-2EE3-294F-0DDE34CBA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金仓数据库简介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F3630F7-13C6-044B-F5A2-621B84F215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/>
              <a:t>1970, Codd, Relational Model </a:t>
            </a:r>
          </a:p>
          <a:p>
            <a:r>
              <a:rPr lang="en-US" altLang="zh-CN" sz="1800"/>
              <a:t>1973, IBM, System R, SQL </a:t>
            </a:r>
          </a:p>
          <a:p>
            <a:r>
              <a:rPr lang="en-US" altLang="zh-CN" sz="1800"/>
              <a:t>1973~1985, UCB, Michael Stonebraker, INGRES</a:t>
            </a:r>
          </a:p>
          <a:p>
            <a:r>
              <a:rPr lang="en-US" altLang="zh-CN" sz="1800"/>
              <a:t>1979, Oracle</a:t>
            </a:r>
          </a:p>
          <a:p>
            <a:r>
              <a:rPr lang="en-US" altLang="zh-CN" sz="1800"/>
              <a:t>1986~1994, UCB, Michael Stonebraker, postgres</a:t>
            </a:r>
          </a:p>
          <a:p>
            <a:r>
              <a:rPr lang="en-US" altLang="zh-CN" sz="1800"/>
              <a:t>1989, Sybase</a:t>
            </a:r>
          </a:p>
          <a:p>
            <a:r>
              <a:rPr lang="en-US" altLang="zh-CN" sz="1800"/>
              <a:t>1992, SQL Server</a:t>
            </a:r>
          </a:p>
          <a:p>
            <a:r>
              <a:rPr lang="en-US" altLang="zh-CN" sz="1800"/>
              <a:t>1995, UCB, Postgres95, Andrew Yu and Jolly Chen </a:t>
            </a:r>
          </a:p>
          <a:p>
            <a:r>
              <a:rPr lang="en-US" altLang="zh-CN" sz="1800"/>
              <a:t>changed the postgres POSTQUEL query language with an extended subset of SQL</a:t>
            </a:r>
          </a:p>
          <a:p>
            <a:r>
              <a:rPr lang="en-US" altLang="zh-CN" sz="1800"/>
              <a:t>1995, Widenius, David Axmark and Allan Larsson, founded MySQL AB</a:t>
            </a:r>
          </a:p>
          <a:p>
            <a:r>
              <a:rPr lang="en-US" altLang="zh-CN" sz="1800"/>
              <a:t>1996, PostgreSQL</a:t>
            </a:r>
          </a:p>
          <a:p>
            <a:r>
              <a:rPr lang="en-US" altLang="zh-CN" sz="1800"/>
              <a:t>1997.1.29, Open source version</a:t>
            </a:r>
          </a:p>
          <a:p>
            <a:r>
              <a:rPr lang="en-US" altLang="zh-CN" sz="1800"/>
              <a:t>1999</a:t>
            </a:r>
            <a:r>
              <a:rPr lang="zh-CN" altLang="en-US" sz="1800"/>
              <a:t>，在萨师煊、王珊老师创建人大金仓，开发</a:t>
            </a:r>
            <a:r>
              <a:rPr lang="en-US" altLang="zh-CN" sz="1800"/>
              <a:t>Kingbase ES</a:t>
            </a:r>
            <a:r>
              <a:rPr lang="zh-CN" altLang="en-US" sz="1800"/>
              <a:t>，现已改名为电科金仓</a:t>
            </a:r>
            <a:endParaRPr lang="en-US" altLang="zh-CN" sz="1800"/>
          </a:p>
          <a:p>
            <a:r>
              <a:rPr lang="en-US" altLang="zh-CN" sz="1800"/>
              <a:t>Kingbase ES</a:t>
            </a:r>
            <a:r>
              <a:rPr lang="zh-CN" altLang="en-US" sz="1800"/>
              <a:t>基于</a:t>
            </a:r>
            <a:r>
              <a:rPr lang="en-US" altLang="zh-CN" sz="1800"/>
              <a:t>PostgreSQL</a:t>
            </a:r>
          </a:p>
          <a:p>
            <a:r>
              <a:rPr lang="zh-CN" altLang="en-US" sz="1800"/>
              <a:t>官网：</a:t>
            </a:r>
            <a:r>
              <a:rPr lang="en-US" altLang="zh-CN" sz="1800"/>
              <a:t>https://www.kingbase.com.cn</a:t>
            </a:r>
          </a:p>
          <a:p>
            <a:endParaRPr lang="zh-CN" altLang="en-US" sz="1800"/>
          </a:p>
        </p:txBody>
      </p:sp>
    </p:spTree>
    <p:extLst>
      <p:ext uri="{BB962C8B-B14F-4D97-AF65-F5344CB8AC3E}">
        <p14:creationId xmlns:p14="http://schemas.microsoft.com/office/powerpoint/2010/main" val="3236393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A0AC0-6037-4CB1-BAFD-CE8269C03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把</a:t>
            </a:r>
            <a:r>
              <a:rPr lang="en-US" altLang="zh-CN"/>
              <a:t>kingbase</a:t>
            </a:r>
            <a:r>
              <a:rPr lang="zh-CN" altLang="en-US"/>
              <a:t>设置为系统服务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FD89C2-DED8-47FF-B52D-94527CB87B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1800"/>
              <a:t>[root@ol84 system]# pwd</a:t>
            </a:r>
          </a:p>
          <a:p>
            <a:pPr marL="0" indent="0">
              <a:buNone/>
            </a:pPr>
            <a:r>
              <a:rPr lang="en-US" altLang="zh-CN" sz="1800"/>
              <a:t>/etc/systemd/system</a:t>
            </a:r>
          </a:p>
          <a:p>
            <a:pPr marL="0" indent="0">
              <a:buNone/>
            </a:pPr>
            <a:r>
              <a:rPr lang="en-US" altLang="zh-CN" sz="1800"/>
              <a:t>[root@ol84 system]# more kingbase.service</a:t>
            </a:r>
          </a:p>
          <a:p>
            <a:pPr marL="0" indent="0">
              <a:buNone/>
            </a:pPr>
            <a:r>
              <a:rPr lang="en-US" altLang="zh-CN" sz="1800"/>
              <a:t>[Unit]</a:t>
            </a:r>
          </a:p>
          <a:p>
            <a:pPr marL="0" indent="0">
              <a:buNone/>
            </a:pPr>
            <a:r>
              <a:rPr lang="en-US" altLang="zh-CN" sz="1800"/>
              <a:t>Description=KingbaseES database server</a:t>
            </a:r>
          </a:p>
          <a:p>
            <a:pPr marL="0" indent="0">
              <a:buNone/>
            </a:pPr>
            <a:r>
              <a:rPr lang="en-US" altLang="zh-CN" sz="1800"/>
              <a:t>Documentation=man:kingbase(1)</a:t>
            </a:r>
          </a:p>
          <a:p>
            <a:pPr marL="0" indent="0">
              <a:buNone/>
            </a:pPr>
            <a:r>
              <a:rPr lang="en-US" altLang="zh-CN" sz="1800"/>
              <a:t>[Service]</a:t>
            </a:r>
          </a:p>
          <a:p>
            <a:pPr marL="0" indent="0">
              <a:buNone/>
            </a:pPr>
            <a:r>
              <a:rPr lang="en-US" altLang="zh-CN" sz="1800"/>
              <a:t>Type=simple</a:t>
            </a:r>
          </a:p>
          <a:p>
            <a:pPr marL="0" indent="0">
              <a:buNone/>
            </a:pPr>
            <a:r>
              <a:rPr lang="en-US" altLang="zh-CN" sz="1800"/>
              <a:t>User=kingbase</a:t>
            </a:r>
          </a:p>
          <a:p>
            <a:pPr marL="0" indent="0">
              <a:buNone/>
            </a:pPr>
            <a:r>
              <a:rPr lang="en-US" altLang="zh-CN" sz="1800"/>
              <a:t>ExecStart=/opt/Kingbase/ES/V9/Server/bin/kingbase -D /opt/Kingbase/ES/V9/data</a:t>
            </a:r>
          </a:p>
          <a:p>
            <a:pPr marL="0" indent="0">
              <a:buNone/>
            </a:pPr>
            <a:r>
              <a:rPr lang="en-US" altLang="zh-CN" sz="1800"/>
              <a:t>ExecReload=/bin/kill -HUP $MAINPID</a:t>
            </a:r>
          </a:p>
          <a:p>
            <a:pPr marL="0" indent="0">
              <a:buNone/>
            </a:pPr>
            <a:r>
              <a:rPr lang="en-US" altLang="zh-CN" sz="1800"/>
              <a:t>KillMode=mixed</a:t>
            </a:r>
          </a:p>
          <a:p>
            <a:pPr marL="0" indent="0">
              <a:buNone/>
            </a:pPr>
            <a:r>
              <a:rPr lang="en-US" altLang="zh-CN" sz="1800"/>
              <a:t>KillSignal=SIGINT</a:t>
            </a:r>
          </a:p>
          <a:p>
            <a:pPr marL="0" indent="0">
              <a:buNone/>
            </a:pPr>
            <a:r>
              <a:rPr lang="en-US" altLang="zh-CN" sz="1800"/>
              <a:t>TimeoutSec=0</a:t>
            </a:r>
          </a:p>
          <a:p>
            <a:pPr marL="0" indent="0">
              <a:buNone/>
            </a:pPr>
            <a:r>
              <a:rPr lang="en-US" altLang="zh-CN" sz="1800"/>
              <a:t>[Install]</a:t>
            </a:r>
          </a:p>
          <a:p>
            <a:pPr marL="0" indent="0">
              <a:buNone/>
            </a:pPr>
            <a:r>
              <a:rPr lang="en-US" altLang="zh-CN" sz="1800"/>
              <a:t>WantedBy=multi-user.target</a:t>
            </a:r>
          </a:p>
          <a:p>
            <a:pPr marL="0" indent="0">
              <a:buNone/>
            </a:pPr>
            <a:endParaRPr lang="zh-CN" altLang="en-US" sz="1600"/>
          </a:p>
        </p:txBody>
      </p:sp>
    </p:spTree>
    <p:extLst>
      <p:ext uri="{BB962C8B-B14F-4D97-AF65-F5344CB8AC3E}">
        <p14:creationId xmlns:p14="http://schemas.microsoft.com/office/powerpoint/2010/main" val="2118582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1E6EFF8-9CCA-E8E2-B32B-898768091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服务器管理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B541CA5-0238-BC86-BABE-F7F981C16D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服务器管理工具</a:t>
            </a:r>
            <a:endParaRPr lang="en-US" altLang="zh-CN"/>
          </a:p>
          <a:p>
            <a:pPr lvl="1"/>
            <a:r>
              <a:rPr lang="en-US" altLang="zh-CN"/>
              <a:t>sys_ctl</a:t>
            </a:r>
            <a:r>
              <a:rPr lang="zh-CN" altLang="en-US"/>
              <a:t>，对应</a:t>
            </a:r>
            <a:r>
              <a:rPr lang="en-US" altLang="zh-CN"/>
              <a:t>PG</a:t>
            </a:r>
            <a:r>
              <a:rPr lang="zh-CN" altLang="en-US"/>
              <a:t>的</a:t>
            </a:r>
            <a:r>
              <a:rPr lang="en-US" altLang="zh-CN"/>
              <a:t>pg_ctl</a:t>
            </a:r>
          </a:p>
          <a:p>
            <a:r>
              <a:rPr lang="zh-CN" altLang="en-US"/>
              <a:t>以</a:t>
            </a:r>
            <a:r>
              <a:rPr lang="en-US" altLang="zh-CN"/>
              <a:t>kngbase</a:t>
            </a:r>
            <a:r>
              <a:rPr lang="zh-CN" altLang="en-US"/>
              <a:t>连接</a:t>
            </a:r>
            <a:r>
              <a:rPr lang="en-US" altLang="zh-CN"/>
              <a:t>OS</a:t>
            </a:r>
            <a:r>
              <a:rPr lang="zh-CN" altLang="en-US"/>
              <a:t>后，启动服务</a:t>
            </a:r>
            <a:endParaRPr lang="en-US" altLang="zh-CN"/>
          </a:p>
          <a:p>
            <a:pPr lvl="1"/>
            <a:r>
              <a:rPr lang="en-US" altLang="zh-CN"/>
              <a:t>sys_ctl start</a:t>
            </a:r>
          </a:p>
          <a:p>
            <a:r>
              <a:rPr lang="zh-CN" altLang="en-US"/>
              <a:t>关闭服务</a:t>
            </a:r>
            <a:endParaRPr lang="en-US" altLang="zh-CN"/>
          </a:p>
          <a:p>
            <a:pPr lvl="1"/>
            <a:r>
              <a:rPr lang="en-US" altLang="zh-CN"/>
              <a:t>sys_ctl stop [–s] –m s[mart]/f[ast]/i[mmediate]</a:t>
            </a:r>
          </a:p>
          <a:p>
            <a:pPr marL="457200" lvl="1" indent="0">
              <a:buNone/>
            </a:pP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说明：</a:t>
            </a:r>
            <a:r>
              <a:rPr lang="en-US" altLang="zh-CN">
                <a:latin typeface="楷体" panose="02010609060101010101" pitchFamily="49" charset="-122"/>
                <a:ea typeface="楷体" panose="02010609060101010101" pitchFamily="49" charset="-122"/>
              </a:rPr>
              <a:t>fast</a:t>
            </a: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为默认选项</a:t>
            </a:r>
            <a:endParaRPr lang="en-US" altLang="zh-CN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CN"/>
              <a:t>sys_ctl</a:t>
            </a:r>
            <a:r>
              <a:rPr lang="zh-CN" altLang="en-US"/>
              <a:t>的其他参数</a:t>
            </a:r>
            <a:endParaRPr lang="en-US" altLang="zh-CN"/>
          </a:p>
          <a:p>
            <a:pPr lvl="1"/>
            <a:r>
              <a:rPr lang="en-US" altLang="zh-CN"/>
              <a:t>sys_ctl status/stop/start/restart/reload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1318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Kingbase ES</a:t>
            </a:r>
            <a:r>
              <a:rPr lang="zh-CN" altLang="en-US"/>
              <a:t>的客户端工具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字符界面：</a:t>
            </a:r>
            <a:r>
              <a:rPr lang="en-US" altLang="zh-CN"/>
              <a:t>ksql</a:t>
            </a:r>
          </a:p>
          <a:p>
            <a:r>
              <a:rPr lang="zh-CN" altLang="en-US"/>
              <a:t>图形界面：</a:t>
            </a:r>
            <a:r>
              <a:rPr lang="en-US" altLang="zh-CN"/>
              <a:t>KStudio</a:t>
            </a:r>
          </a:p>
        </p:txBody>
      </p:sp>
    </p:spTree>
    <p:extLst>
      <p:ext uri="{BB962C8B-B14F-4D97-AF65-F5344CB8AC3E}">
        <p14:creationId xmlns:p14="http://schemas.microsoft.com/office/powerpoint/2010/main" val="135628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使用</a:t>
            </a:r>
            <a:r>
              <a:rPr lang="en-US" altLang="zh-CN"/>
              <a:t>ksql – </a:t>
            </a:r>
            <a:r>
              <a:rPr lang="zh-CN" altLang="en-US"/>
              <a:t>连接服务器与执行</a:t>
            </a:r>
            <a:r>
              <a:rPr lang="en-US" altLang="zh-CN"/>
              <a:t>SQL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052736"/>
            <a:ext cx="10972800" cy="5256584"/>
          </a:xfrm>
        </p:spPr>
        <p:txBody>
          <a:bodyPr/>
          <a:lstStyle/>
          <a:p>
            <a:r>
              <a:rPr lang="zh-CN" altLang="en-US" sz="2000"/>
              <a:t>以</a:t>
            </a:r>
            <a:r>
              <a:rPr lang="en-US" altLang="zh-CN" sz="2000"/>
              <a:t>kingbase</a:t>
            </a:r>
            <a:r>
              <a:rPr lang="zh-CN" altLang="en-US" sz="2000"/>
              <a:t>系统用户连接至</a:t>
            </a:r>
            <a:r>
              <a:rPr lang="en-US" altLang="zh-CN" sz="2000"/>
              <a:t>OS</a:t>
            </a:r>
          </a:p>
          <a:p>
            <a:pPr marL="0" lvl="1" indent="0">
              <a:buNone/>
            </a:pPr>
            <a:r>
              <a:rPr lang="en-US" altLang="zh-CN" sz="1600" kern="100" spc="-100"/>
              <a:t>kingbase</a:t>
            </a:r>
            <a:r>
              <a:rPr lang="zh-CN" altLang="en-US" sz="1600" kern="100" spc="-100"/>
              <a:t>用户是安装</a:t>
            </a:r>
            <a:r>
              <a:rPr lang="en-US" altLang="zh-CN" sz="1600" kern="100" spc="-100"/>
              <a:t>KES</a:t>
            </a:r>
            <a:r>
              <a:rPr lang="zh-CN" altLang="en-US" sz="1600" kern="100" spc="-100"/>
              <a:t>软件之前，手动创建的</a:t>
            </a:r>
            <a:r>
              <a:rPr lang="en-US" altLang="zh-CN" sz="1600" kern="100" spc="-100"/>
              <a:t>OS</a:t>
            </a:r>
            <a:r>
              <a:rPr lang="zh-CN" altLang="en-US" sz="1600" kern="100" spc="-100"/>
              <a:t>用户</a:t>
            </a:r>
            <a:endParaRPr lang="en-US" altLang="zh-CN" sz="1600" kern="100" spc="-100"/>
          </a:p>
          <a:p>
            <a:r>
              <a:rPr lang="zh-CN" altLang="en-US" sz="2000"/>
              <a:t>连接数据库服务器</a:t>
            </a:r>
            <a:endParaRPr lang="en-US" altLang="zh-CN" sz="2000"/>
          </a:p>
          <a:p>
            <a:pPr marL="0" indent="0">
              <a:buNone/>
            </a:pPr>
            <a:r>
              <a:rPr lang="en-US" altLang="zh-CN" sz="1600"/>
              <a:t>[kingbase@ol95 ~]$ ksql -U system -d db</a:t>
            </a:r>
          </a:p>
          <a:p>
            <a:pPr marL="0" indent="0">
              <a:buNone/>
            </a:pPr>
            <a:r>
              <a:rPr lang="en-US" altLang="zh-CN" sz="1600"/>
              <a:t>Password for user system:</a:t>
            </a:r>
          </a:p>
          <a:p>
            <a:r>
              <a:rPr lang="zh-CN" altLang="en-US" sz="2000"/>
              <a:t>创建数据库</a:t>
            </a:r>
            <a:endParaRPr lang="en-US" altLang="zh-CN" sz="2000"/>
          </a:p>
          <a:p>
            <a:pPr marL="0" lvl="1" indent="0">
              <a:buNone/>
            </a:pPr>
            <a:r>
              <a:rPr lang="en-US" altLang="zh-CN" sz="1600" kern="100" spc="-100"/>
              <a:t>db=# create database test1;</a:t>
            </a:r>
          </a:p>
          <a:p>
            <a:r>
              <a:rPr lang="zh-CN" altLang="en-US" sz="2000"/>
              <a:t>切换数据库</a:t>
            </a:r>
            <a:endParaRPr lang="en-US" altLang="zh-CN" sz="2000"/>
          </a:p>
          <a:p>
            <a:pPr marL="0" lvl="1" indent="0">
              <a:buNone/>
            </a:pPr>
            <a:r>
              <a:rPr lang="en-US" altLang="zh-CN" sz="1600" kern="100" spc="-100"/>
              <a:t>db=# select * from t;</a:t>
            </a:r>
            <a:endParaRPr lang="en-US" altLang="zh-CN"/>
          </a:p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5784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80D55C6-F76E-B64E-E29A-5199352A3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ksql</a:t>
            </a:r>
            <a:r>
              <a:rPr lang="zh-CN" altLang="en-US"/>
              <a:t>的元命令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9A30A14-519C-10F3-B891-00830BFBD5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/>
              <a:t>\q</a:t>
            </a:r>
            <a:r>
              <a:rPr lang="zh-CN" altLang="en-US" sz="1600"/>
              <a:t> 退出连接，与</a:t>
            </a:r>
            <a:r>
              <a:rPr lang="en-US" altLang="zh-CN" sz="1600"/>
              <a:t>exit</a:t>
            </a:r>
            <a:r>
              <a:rPr lang="zh-CN" altLang="en-US" sz="1600"/>
              <a:t>相同</a:t>
            </a:r>
            <a:endParaRPr lang="en-US" altLang="zh-CN" sz="1600"/>
          </a:p>
          <a:p>
            <a:r>
              <a:rPr lang="en-US" altLang="zh-CN" sz="1600"/>
              <a:t>\c db_name user_name </a:t>
            </a:r>
            <a:r>
              <a:rPr lang="zh-CN" altLang="en-US" sz="1600"/>
              <a:t>切换数据库 </a:t>
            </a:r>
            <a:endParaRPr lang="en-US" altLang="zh-CN" sz="1600"/>
          </a:p>
          <a:p>
            <a:r>
              <a:rPr lang="en-US" altLang="zh-CN" sz="1600"/>
              <a:t>\c – user_name </a:t>
            </a:r>
            <a:r>
              <a:rPr lang="zh-CN" altLang="en-US" sz="1600"/>
              <a:t>只切换用户，不切换数据库</a:t>
            </a:r>
            <a:endParaRPr lang="en-US" altLang="zh-CN" sz="1600"/>
          </a:p>
          <a:p>
            <a:r>
              <a:rPr lang="en-US" altLang="zh-CN" sz="1600"/>
              <a:t>\l </a:t>
            </a:r>
            <a:r>
              <a:rPr lang="zh-CN" altLang="en-US" sz="1600"/>
              <a:t>列出所有数据库</a:t>
            </a:r>
            <a:endParaRPr lang="en-US" altLang="zh-CN" sz="1600"/>
          </a:p>
          <a:p>
            <a:r>
              <a:rPr lang="en-US" altLang="zh-CN" sz="1600"/>
              <a:t>\d</a:t>
            </a:r>
            <a:r>
              <a:rPr lang="zh-CN" altLang="en-US" sz="1600"/>
              <a:t>命令</a:t>
            </a:r>
            <a:endParaRPr lang="en-US" altLang="zh-CN" sz="1600"/>
          </a:p>
          <a:p>
            <a:pPr lvl="1"/>
            <a:r>
              <a:rPr lang="en-US" altLang="zh-CN" sz="1600"/>
              <a:t>\d</a:t>
            </a:r>
            <a:r>
              <a:rPr lang="zh-CN" altLang="en-US" sz="1600"/>
              <a:t> 列出当前数据库中的所有表和视图</a:t>
            </a:r>
            <a:r>
              <a:rPr lang="en-US" altLang="zh-CN" sz="1600"/>
              <a:t>(</a:t>
            </a:r>
            <a:r>
              <a:rPr lang="zh-CN" altLang="en-US" sz="1600"/>
              <a:t>默认只列出</a:t>
            </a:r>
            <a:r>
              <a:rPr lang="en-US" altLang="zh-CN" sz="1600"/>
              <a:t>public</a:t>
            </a:r>
            <a:r>
              <a:rPr lang="zh-CN" altLang="en-US" sz="1600"/>
              <a:t>模式</a:t>
            </a:r>
            <a:r>
              <a:rPr lang="en-US" altLang="zh-CN" sz="1600"/>
              <a:t>)</a:t>
            </a:r>
          </a:p>
          <a:p>
            <a:pPr lvl="1"/>
            <a:r>
              <a:rPr lang="en-US" altLang="zh-CN" sz="1600"/>
              <a:t>\dt sch.* </a:t>
            </a:r>
            <a:r>
              <a:rPr lang="zh-CN" altLang="en-US" sz="1600"/>
              <a:t>列出</a:t>
            </a:r>
            <a:r>
              <a:rPr lang="en-US" altLang="zh-CN" sz="1600"/>
              <a:t>sch</a:t>
            </a:r>
            <a:r>
              <a:rPr lang="zh-CN" altLang="en-US" sz="1600"/>
              <a:t>模式下的表</a:t>
            </a:r>
            <a:endParaRPr lang="en-US" altLang="zh-CN" sz="1600"/>
          </a:p>
          <a:p>
            <a:pPr lvl="1"/>
            <a:r>
              <a:rPr lang="en-US" altLang="zh-CN" sz="1600"/>
              <a:t>\dv </a:t>
            </a:r>
            <a:r>
              <a:rPr lang="zh-CN" altLang="en-US" sz="1600"/>
              <a:t>列出当前数据库下的视图</a:t>
            </a:r>
            <a:endParaRPr lang="en-US" altLang="zh-CN" sz="1600"/>
          </a:p>
          <a:p>
            <a:pPr lvl="1"/>
            <a:r>
              <a:rPr lang="en-US" altLang="zh-CN" sz="1600"/>
              <a:t>\di </a:t>
            </a:r>
            <a:r>
              <a:rPr lang="zh-CN" altLang="en-US" sz="1600"/>
              <a:t>列出索引信息</a:t>
            </a:r>
            <a:endParaRPr lang="en-US" altLang="zh-CN" sz="1600"/>
          </a:p>
          <a:p>
            <a:pPr lvl="1"/>
            <a:r>
              <a:rPr lang="en-US" altLang="zh-CN" sz="1600"/>
              <a:t>\dn </a:t>
            </a:r>
            <a:r>
              <a:rPr lang="zh-CN" altLang="en-US" sz="1600"/>
              <a:t>列出所有模式</a:t>
            </a:r>
            <a:endParaRPr lang="en-US" altLang="zh-CN" sz="1600"/>
          </a:p>
          <a:p>
            <a:pPr lvl="1"/>
            <a:r>
              <a:rPr lang="en-US" altLang="zh-CN" sz="1600"/>
              <a:t>\db</a:t>
            </a:r>
            <a:r>
              <a:rPr lang="zh-CN" altLang="en-US" sz="1600"/>
              <a:t> 列出表空间</a:t>
            </a:r>
            <a:endParaRPr lang="en-US" altLang="zh-CN" sz="1600"/>
          </a:p>
          <a:p>
            <a:pPr lvl="1"/>
            <a:r>
              <a:rPr lang="en-US" altLang="zh-CN" sz="1200"/>
              <a:t>\du</a:t>
            </a:r>
            <a:r>
              <a:rPr lang="zh-CN" altLang="en-US" sz="1200"/>
              <a:t> 显示所有用户</a:t>
            </a:r>
            <a:endParaRPr lang="en-US" altLang="zh-CN" sz="1200"/>
          </a:p>
          <a:p>
            <a:pPr lvl="1"/>
            <a:r>
              <a:rPr lang="en-US" altLang="zh-CN" sz="1200"/>
              <a:t>\df </a:t>
            </a:r>
            <a:r>
              <a:rPr lang="zh-CN" altLang="en-US" sz="1200"/>
              <a:t>显示存储过程和函数</a:t>
            </a:r>
            <a:endParaRPr lang="en-US" altLang="zh-CN" sz="1200"/>
          </a:p>
          <a:p>
            <a:pPr lvl="1"/>
            <a:r>
              <a:rPr lang="en-US" altLang="zh-CN" sz="1600"/>
              <a:t>\d table_name </a:t>
            </a:r>
            <a:r>
              <a:rPr lang="zh-CN" altLang="en-US" sz="1600"/>
              <a:t>列出表结构</a:t>
            </a:r>
            <a:endParaRPr lang="en-US" altLang="zh-CN" sz="1600"/>
          </a:p>
          <a:p>
            <a:pPr lvl="1"/>
            <a:r>
              <a:rPr lang="zh-CN" altLang="en-US" sz="1600"/>
              <a:t>以上命令附加</a:t>
            </a:r>
            <a:r>
              <a:rPr lang="en-US" altLang="zh-CN" sz="1600"/>
              <a:t>S</a:t>
            </a:r>
            <a:r>
              <a:rPr lang="zh-CN" altLang="en-US" sz="1600"/>
              <a:t>，列出内容包括系统对象，附加</a:t>
            </a:r>
            <a:r>
              <a:rPr lang="en-US" altLang="zh-CN" sz="1600"/>
              <a:t>+</a:t>
            </a:r>
            <a:r>
              <a:rPr lang="zh-CN" altLang="en-US" sz="1600"/>
              <a:t>，列出更多信息</a:t>
            </a:r>
            <a:endParaRPr lang="en-US" altLang="zh-CN" sz="1600"/>
          </a:p>
          <a:p>
            <a:r>
              <a:rPr lang="en-US" altLang="zh-CN" sz="1600"/>
              <a:t>\? </a:t>
            </a:r>
            <a:r>
              <a:rPr lang="zh-CN" altLang="en-US" sz="1600"/>
              <a:t>查看帮助信息</a:t>
            </a:r>
            <a:endParaRPr lang="en-US" altLang="zh-CN" sz="1600"/>
          </a:p>
          <a:p>
            <a:r>
              <a:rPr lang="en-US" altLang="zh-CN" sz="1600"/>
              <a:t>\e </a:t>
            </a:r>
            <a:r>
              <a:rPr lang="zh-CN" altLang="en-US" sz="1600"/>
              <a:t>修改执行过的代码</a:t>
            </a:r>
            <a:endParaRPr lang="en-US" altLang="zh-CN" sz="1600"/>
          </a:p>
          <a:p>
            <a:r>
              <a:rPr lang="en-US" altLang="zh-CN" sz="1600"/>
              <a:t>\i file </a:t>
            </a:r>
            <a:r>
              <a:rPr lang="zh-CN" altLang="en-US" sz="1600"/>
              <a:t>执行</a:t>
            </a:r>
            <a:r>
              <a:rPr lang="en-US" altLang="zh-CN" sz="1600"/>
              <a:t>SQL</a:t>
            </a:r>
            <a:r>
              <a:rPr lang="zh-CN" altLang="en-US" sz="1600"/>
              <a:t>脚本</a:t>
            </a:r>
            <a:endParaRPr lang="en-US" altLang="zh-CN" sz="1600"/>
          </a:p>
          <a:p>
            <a:endParaRPr lang="en-US" altLang="zh-CN" sz="2000"/>
          </a:p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4157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D352D07-9D31-4F90-B2CA-D985E3E4F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ksql</a:t>
            </a:r>
            <a:r>
              <a:rPr lang="zh-CN" altLang="en-US"/>
              <a:t>的启动选项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23848D2-67D1-4803-8356-306E7584B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-c command</a:t>
            </a:r>
          </a:p>
          <a:p>
            <a:pPr lvl="1"/>
            <a:r>
              <a:rPr lang="zh-CN" altLang="en-US"/>
              <a:t>指定启动</a:t>
            </a:r>
            <a:r>
              <a:rPr lang="en-US" altLang="zh-CN"/>
              <a:t>ksql</a:t>
            </a:r>
            <a:r>
              <a:rPr lang="zh-CN" altLang="en-US"/>
              <a:t>时执行的命令</a:t>
            </a:r>
            <a:endParaRPr lang="en-US" altLang="zh-CN"/>
          </a:p>
          <a:p>
            <a:pPr lvl="1"/>
            <a:r>
              <a:rPr lang="en-US" altLang="zh-CN"/>
              <a:t>ksql -d db -c '\x' -c "select * from dept"</a:t>
            </a:r>
          </a:p>
          <a:p>
            <a:pPr lvl="1"/>
            <a:r>
              <a:rPr lang="en-US" altLang="zh-CN"/>
              <a:t>$ echo '\x \\ select * from dept' | psql -d db</a:t>
            </a:r>
          </a:p>
          <a:p>
            <a:r>
              <a:rPr lang="en-US" altLang="zh-CN"/>
              <a:t>-E</a:t>
            </a:r>
          </a:p>
          <a:p>
            <a:pPr lvl="1"/>
            <a:r>
              <a:rPr lang="zh-CN" altLang="en-US"/>
              <a:t>执行附带</a:t>
            </a:r>
            <a:r>
              <a:rPr lang="en-US" altLang="zh-CN"/>
              <a:t>\</a:t>
            </a:r>
            <a:r>
              <a:rPr lang="zh-CN" altLang="en-US"/>
              <a:t>的命令时，先显示其对应的</a:t>
            </a:r>
            <a:r>
              <a:rPr lang="en-US" altLang="zh-CN"/>
              <a:t>SQL</a:t>
            </a:r>
          </a:p>
          <a:p>
            <a:pPr lvl="1"/>
            <a:r>
              <a:rPr lang="zh-CN" altLang="en-US"/>
              <a:t>等价命令：</a:t>
            </a:r>
            <a:r>
              <a:rPr lang="en-US" altLang="zh-CN"/>
              <a:t>ksql&gt; \set ECHO_HIDDEN off | on</a:t>
            </a:r>
          </a:p>
          <a:p>
            <a:r>
              <a:rPr lang="en-US" altLang="zh-CN"/>
              <a:t>-d dbname</a:t>
            </a:r>
          </a:p>
          <a:p>
            <a:pPr lvl="1"/>
            <a:r>
              <a:rPr lang="zh-CN" altLang="en-US"/>
              <a:t>指定默认连接的数据库</a:t>
            </a:r>
            <a:endParaRPr lang="en-US" altLang="zh-CN"/>
          </a:p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22004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设置</a:t>
            </a:r>
            <a:r>
              <a:rPr lang="en-US" altLang="zh-CN"/>
              <a:t>ksql</a:t>
            </a:r>
            <a:r>
              <a:rPr lang="zh-CN" altLang="en-US"/>
              <a:t>命令提示符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常用选项</a:t>
            </a:r>
            <a:endParaRPr lang="en-US" altLang="zh-CN"/>
          </a:p>
          <a:p>
            <a:pPr marL="0" indent="0">
              <a:buNone/>
            </a:pPr>
            <a:r>
              <a:rPr lang="en-US" altLang="zh-CN" sz="1600"/>
              <a:t>%M: The full host name. </a:t>
            </a:r>
          </a:p>
          <a:p>
            <a:pPr marL="0" indent="0">
              <a:buNone/>
            </a:pPr>
            <a:r>
              <a:rPr lang="en-US" altLang="zh-CN" sz="1600"/>
              <a:t>%&gt;: The PostgreSQL port number.</a:t>
            </a:r>
          </a:p>
          <a:p>
            <a:pPr marL="0" indent="0">
              <a:buNone/>
            </a:pPr>
            <a:r>
              <a:rPr lang="en-US" altLang="zh-CN" sz="1600"/>
              <a:t>%n: The database session user name.</a:t>
            </a:r>
          </a:p>
          <a:p>
            <a:pPr marL="0" indent="0">
              <a:buNone/>
            </a:pPr>
            <a:r>
              <a:rPr lang="en-US" altLang="zh-CN" sz="1600"/>
              <a:t>%/: The current database name.</a:t>
            </a:r>
          </a:p>
          <a:p>
            <a:r>
              <a:rPr lang="zh-CN" altLang="en-US"/>
              <a:t>示例</a:t>
            </a:r>
            <a:endParaRPr lang="en-US" altLang="zh-CN"/>
          </a:p>
          <a:p>
            <a:pPr marL="0" indent="0">
              <a:buNone/>
            </a:pPr>
            <a:r>
              <a:rPr lang="en-US" altLang="zh-CN" sz="1600"/>
              <a:t>test=# \set PROMPT1 '[%n@%/]&gt; '</a:t>
            </a:r>
          </a:p>
          <a:p>
            <a:pPr marL="0" indent="0">
              <a:buNone/>
            </a:pPr>
            <a:r>
              <a:rPr lang="en-US" altLang="zh-CN" sz="1600"/>
              <a:t>test=# \set PROMPT1 '[%n@%/]&gt; '</a:t>
            </a:r>
          </a:p>
          <a:p>
            <a:pPr marL="0" indent="0">
              <a:buNone/>
            </a:pPr>
            <a:r>
              <a:rPr lang="en-US" altLang="zh-CN" sz="1600"/>
              <a:t>[postgres@test]&gt; select * from t;</a:t>
            </a:r>
          </a:p>
          <a:p>
            <a:pPr marL="0" indent="0">
              <a:buNone/>
            </a:pPr>
            <a:r>
              <a:rPr lang="en-US" altLang="zh-CN" sz="1600"/>
              <a:t>......</a:t>
            </a:r>
          </a:p>
          <a:p>
            <a:pPr marL="0" indent="0">
              <a:buNone/>
            </a:pPr>
            <a:r>
              <a:rPr lang="en-US" altLang="zh-CN" sz="1600"/>
              <a:t>[postgres@test]&gt; \set PROMPT2 '&gt; '</a:t>
            </a:r>
          </a:p>
          <a:p>
            <a:pPr marL="0" indent="0">
              <a:buNone/>
            </a:pPr>
            <a:r>
              <a:rPr lang="en-US" altLang="zh-CN" sz="1600"/>
              <a:t>[postgres@test]&gt; select *</a:t>
            </a:r>
          </a:p>
          <a:p>
            <a:pPr marL="0" indent="0">
              <a:buNone/>
            </a:pPr>
            <a:r>
              <a:rPr lang="en-US" altLang="zh-CN" sz="1600"/>
              <a:t>&gt; from t</a:t>
            </a:r>
          </a:p>
          <a:p>
            <a:pPr marL="0" indent="0">
              <a:buNone/>
            </a:pPr>
            <a:r>
              <a:rPr lang="en-US" altLang="zh-CN" sz="1600"/>
              <a:t>&gt; ;</a:t>
            </a:r>
          </a:p>
          <a:p>
            <a:pPr marL="0" indent="0">
              <a:buNone/>
            </a:pPr>
            <a:r>
              <a:rPr lang="en-US" altLang="zh-CN" sz="1600"/>
              <a:t>......</a:t>
            </a:r>
          </a:p>
          <a:p>
            <a:pPr marL="0" indent="0">
              <a:buNone/>
            </a:pPr>
            <a:r>
              <a:rPr lang="en-US" altLang="zh-CN" sz="1600"/>
              <a:t>[postgres@test]&gt;</a:t>
            </a:r>
          </a:p>
          <a:p>
            <a:pPr marL="0" indent="0">
              <a:buNone/>
            </a:pPr>
            <a:endParaRPr lang="en-US" altLang="zh-CN" sz="1600"/>
          </a:p>
        </p:txBody>
      </p:sp>
    </p:spTree>
    <p:extLst>
      <p:ext uri="{BB962C8B-B14F-4D97-AF65-F5344CB8AC3E}">
        <p14:creationId xmlns:p14="http://schemas.microsoft.com/office/powerpoint/2010/main" val="1164815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自定义 1">
      <a:dk1>
        <a:srgbClr val="FFFF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奥斯汀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精装书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第一章 数据库技术基础3.0.potx" id="{0C4891AA-DFDA-423A-9AB5-40E3C2A9E7D8}" vid="{C2401741-280E-4530-B20C-76B9544EF2E8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2772</TotalTime>
  <Words>1328</Words>
  <Application>Microsoft Office PowerPoint</Application>
  <PresentationFormat>宽屏</PresentationFormat>
  <Paragraphs>208</Paragraphs>
  <Slides>17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5" baseType="lpstr">
      <vt:lpstr>华文琥珀</vt:lpstr>
      <vt:lpstr>楷体</vt:lpstr>
      <vt:lpstr>幼圆</vt:lpstr>
      <vt:lpstr>Arial</vt:lpstr>
      <vt:lpstr>Century Gothic</vt:lpstr>
      <vt:lpstr>Consolas</vt:lpstr>
      <vt:lpstr>Times New Roman</vt:lpstr>
      <vt:lpstr>Office 主题​​</vt:lpstr>
      <vt:lpstr>1</vt:lpstr>
      <vt:lpstr>金仓数据库简介</vt:lpstr>
      <vt:lpstr>把kingbase设置为系统服务</vt:lpstr>
      <vt:lpstr>服务器管理</vt:lpstr>
      <vt:lpstr>Kingbase ES的客户端工具</vt:lpstr>
      <vt:lpstr>使用ksql – 连接服务器与执行SQL</vt:lpstr>
      <vt:lpstr>ksql的元命令</vt:lpstr>
      <vt:lpstr>ksql的启动选项</vt:lpstr>
      <vt:lpstr>设置ksql命令提示符</vt:lpstr>
      <vt:lpstr>设置活动同义词</vt:lpstr>
      <vt:lpstr>设置查询显示格式</vt:lpstr>
      <vt:lpstr>设置ksql - 行的横竖显示</vt:lpstr>
      <vt:lpstr>导出会话内容 - tee/notee</vt:lpstr>
      <vt:lpstr>简单信息查询</vt:lpstr>
      <vt:lpstr>ksql配置永久化</vt:lpstr>
      <vt:lpstr>设置.kbpass文件，避免输入用户密码</vt:lpstr>
      <vt:lpstr>设置.sys_service.conf文件，避免输入登录参数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aiwu li</cp:lastModifiedBy>
  <cp:revision>832</cp:revision>
  <dcterms:created xsi:type="dcterms:W3CDTF">2015-08-21T10:03:15Z</dcterms:created>
  <dcterms:modified xsi:type="dcterms:W3CDTF">2025-06-05T07:38:24Z</dcterms:modified>
</cp:coreProperties>
</file>